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 id="877" r:id="rId20"/>
    <p:sldId id="878" r:id="rId2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724" autoAdjust="0"/>
    <p:restoredTop sz="94606" autoAdjust="0"/>
  </p:normalViewPr>
  <p:slideViewPr>
    <p:cSldViewPr>
      <p:cViewPr varScale="1">
        <p:scale>
          <a:sx n="111" d="100"/>
          <a:sy n="111" d="100"/>
        </p:scale>
        <p:origin x="126"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636912"/>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热点原创篇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1052736"/>
          <a:ext cx="11233248" cy="2763926"/>
        </p:xfrm>
        <a:graphic>
          <a:graphicData uri="http://schemas.openxmlformats.org/drawingml/2006/table">
            <a:tbl>
              <a:tblPr firstRow="1" firstCol="1" bandRow="1"/>
              <a:tblGrid>
                <a:gridCol w="1656184">
                  <a:extLst>
                    <a:ext uri="{9D8B030D-6E8A-4147-A177-3AD203B41FA5}">
                      <a16:colId xmlns:a16="http://schemas.microsoft.com/office/drawing/2014/main" val="2736413485"/>
                    </a:ext>
                  </a:extLst>
                </a:gridCol>
                <a:gridCol w="9577064">
                  <a:extLst>
                    <a:ext uri="{9D8B030D-6E8A-4147-A177-3AD203B41FA5}">
                      <a16:colId xmlns:a16="http://schemas.microsoft.com/office/drawing/2014/main" val="841837074"/>
                    </a:ext>
                  </a:extLst>
                </a:gridCol>
              </a:tblGrid>
              <a:tr h="2763926">
                <a:tc>
                  <a:txBody>
                    <a:bodyPr/>
                    <a:lstStyle/>
                    <a:p>
                      <a:pPr algn="just"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comics</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today</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Trend</a:t>
                      </a:r>
                      <a:r>
                        <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趋势</a:t>
                      </a:r>
                      <a:r>
                        <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spcAft>
                          <a:spcPts val="0"/>
                        </a:spcAft>
                      </a:pPr>
                      <a:r>
                        <a:rPr lang="en-US" sz="3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They</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becoming</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sz="36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3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different</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topics,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they</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just</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sz="36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3" marR="3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6936245"/>
                  </a:ext>
                </a:extLst>
              </a:tr>
            </a:tbl>
          </a:graphicData>
        </a:graphic>
      </p:graphicFrame>
      <p:sp>
        <p:nvSpPr>
          <p:cNvPr id="3" name="矩形 2"/>
          <p:cNvSpPr/>
          <p:nvPr/>
        </p:nvSpPr>
        <p:spPr>
          <a:xfrm>
            <a:off x="10018142" y="2955566"/>
            <a:ext cx="851515" cy="646331"/>
          </a:xfrm>
          <a:prstGeom prst="rect">
            <a:avLst/>
          </a:prstGeom>
        </p:spPr>
        <p:txBody>
          <a:bodyPr wrap="none">
            <a:spAutoFit/>
          </a:bodyPr>
          <a:lstStyle/>
          <a:p>
            <a:r>
              <a:rPr lang="en-US" altLang="zh-CN" sz="3600"/>
              <a:t>fun</a:t>
            </a:r>
            <a:endParaRPr lang="zh-CN" altLang="en-US"/>
          </a:p>
        </p:txBody>
      </p:sp>
      <p:sp>
        <p:nvSpPr>
          <p:cNvPr id="5" name="内容占位符 1"/>
          <p:cNvSpPr txBox="1">
            <a:spLocks/>
          </p:cNvSpPr>
          <p:nvPr/>
        </p:nvSpPr>
        <p:spPr bwMode="auto">
          <a:xfrm>
            <a:off x="354818" y="3823627"/>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“These comics are not only funny but also helpful to people’s lives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可知，它们不只是为了好玩。故填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fun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89012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764704"/>
          <a:ext cx="11233248" cy="2971800"/>
        </p:xfrm>
        <a:graphic>
          <a:graphicData uri="http://schemas.openxmlformats.org/drawingml/2006/table">
            <a:tbl>
              <a:tblPr firstRow="1" firstCol="1" bandRow="1"/>
              <a:tblGrid>
                <a:gridCol w="1656184">
                  <a:extLst>
                    <a:ext uri="{9D8B030D-6E8A-4147-A177-3AD203B41FA5}">
                      <a16:colId xmlns:a16="http://schemas.microsoft.com/office/drawing/2014/main" val="2736413485"/>
                    </a:ext>
                  </a:extLst>
                </a:gridCol>
                <a:gridCol w="9577064">
                  <a:extLst>
                    <a:ext uri="{9D8B030D-6E8A-4147-A177-3AD203B41FA5}">
                      <a16:colId xmlns:a16="http://schemas.microsoft.com/office/drawing/2014/main" val="841837074"/>
                    </a:ext>
                  </a:extLst>
                </a:gridCol>
              </a:tblGrid>
              <a:tr h="1224136">
                <a:tc>
                  <a:txBody>
                    <a:bodyPr/>
                    <a:lstStyle/>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today</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spcAft>
                          <a:spcPts val="0"/>
                        </a:spcAft>
                      </a:pP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Half</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Hour</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series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Creator</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Chen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Lei</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Erhunzi</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Style</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5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explaining</a:t>
                      </a:r>
                      <a:r>
                        <a:rPr lang="en-US" sz="2600" spc="-5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6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knowledge</a:t>
                      </a:r>
                      <a:r>
                        <a:rPr lang="en-US" sz="2600" spc="-6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6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spc="-6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6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600" spc="-6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spc="-60"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sz="2600" u="sng" spc="-60"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spc="-6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6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way</a:t>
                      </a:r>
                      <a:endParaRPr lang="zh-CN" sz="2600" spc="-6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series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loved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by</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students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3" marR="3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6936245"/>
                  </a:ext>
                </a:extLst>
              </a:tr>
            </a:tbl>
          </a:graphicData>
        </a:graphic>
      </p:graphicFrame>
      <p:sp>
        <p:nvSpPr>
          <p:cNvPr id="2" name="矩形 1"/>
          <p:cNvSpPr/>
          <p:nvPr/>
        </p:nvSpPr>
        <p:spPr>
          <a:xfrm>
            <a:off x="2362416" y="764704"/>
            <a:ext cx="1574470" cy="492443"/>
          </a:xfrm>
          <a:prstGeom prst="rect">
            <a:avLst/>
          </a:prstGeom>
        </p:spPr>
        <p:txBody>
          <a:bodyPr wrap="none">
            <a:spAutoFit/>
          </a:bodyPr>
          <a:lstStyle/>
          <a:p>
            <a:r>
              <a:rPr lang="en-US" altLang="zh-CN" sz="2600"/>
              <a:t>Examples</a:t>
            </a:r>
            <a:endParaRPr lang="zh-CN" altLang="en-US" sz="2600"/>
          </a:p>
        </p:txBody>
      </p:sp>
      <p:sp>
        <p:nvSpPr>
          <p:cNvPr id="6" name="内容占位符 1"/>
          <p:cNvSpPr>
            <a:spLocks noGrp="1"/>
          </p:cNvSpPr>
          <p:nvPr>
            <p:ph idx="1"/>
          </p:nvPr>
        </p:nvSpPr>
        <p:spPr>
          <a:xfrm>
            <a:off x="360854" y="3652124"/>
            <a:ext cx="11485848" cy="3017236"/>
          </a:xfrm>
        </p:spPr>
        <p:txBody>
          <a:bodyPr/>
          <a:lstStyle/>
          <a:p>
            <a:pPr hangingPunct="0">
              <a:spcAft>
                <a:spcPts val="0"/>
              </a:spcAft>
            </a:pPr>
            <a:r>
              <a:rPr lang="en-US" altLang="zh-CN" sz="26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6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a:t>
            </a:r>
            <a:r>
              <a:rPr lang="en-US" altLang="zh-CN" sz="26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One great example is the </a:t>
            </a:r>
            <a:r>
              <a:rPr lang="en-US" altLang="zh-CN" sz="2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Half</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Hour</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Comics</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series.</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一个很好的例子是《半小时漫画》系列。</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以及第四段中的</a:t>
            </a:r>
            <a:r>
              <a:rPr lang="en-US" altLang="zh-CN" sz="26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One example is </a:t>
            </a:r>
            <a:r>
              <a:rPr lang="en-US" altLang="zh-CN" sz="2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Oysters</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Shells</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Grownups</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Hearts</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by Wang </a:t>
            </a:r>
            <a:r>
              <a:rPr lang="en-US" altLang="zh-CN" sz="26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Manni</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例如王曼妮的《带壳的牡蛎是大人的心脏》一书。</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可知，此处是举了两本漫画作为例子。故填</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Examples</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43193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1124744"/>
          <a:ext cx="11233248" cy="2971800"/>
        </p:xfrm>
        <a:graphic>
          <a:graphicData uri="http://schemas.openxmlformats.org/drawingml/2006/table">
            <a:tbl>
              <a:tblPr firstRow="1" firstCol="1" bandRow="1"/>
              <a:tblGrid>
                <a:gridCol w="1656184">
                  <a:extLst>
                    <a:ext uri="{9D8B030D-6E8A-4147-A177-3AD203B41FA5}">
                      <a16:colId xmlns:a16="http://schemas.microsoft.com/office/drawing/2014/main" val="2736413485"/>
                    </a:ext>
                  </a:extLst>
                </a:gridCol>
                <a:gridCol w="9577064">
                  <a:extLst>
                    <a:ext uri="{9D8B030D-6E8A-4147-A177-3AD203B41FA5}">
                      <a16:colId xmlns:a16="http://schemas.microsoft.com/office/drawing/2014/main" val="841837074"/>
                    </a:ext>
                  </a:extLst>
                </a:gridCol>
              </a:tblGrid>
              <a:tr h="1224136">
                <a:tc>
                  <a:txBody>
                    <a:bodyPr/>
                    <a:lstStyle/>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today</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spcAft>
                          <a:spcPts val="0"/>
                        </a:spcAft>
                      </a:pP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Half</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Hour</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series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Creator</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Chen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Lei</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Erhunzi</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Style</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5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explaining</a:t>
                      </a:r>
                      <a:r>
                        <a:rPr lang="en-US" sz="2600" spc="-5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6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knowledge</a:t>
                      </a:r>
                      <a:r>
                        <a:rPr lang="en-US" sz="2600" spc="-6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6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spc="-6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6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600" spc="-6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spc="-60"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sz="2600" u="sng" spc="-60"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spc="-6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6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way</a:t>
                      </a:r>
                      <a:endParaRPr lang="zh-CN" sz="2600" spc="-6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series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loved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by</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students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3" marR="3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6936245"/>
                  </a:ext>
                </a:extLst>
              </a:tr>
            </a:tbl>
          </a:graphicData>
        </a:graphic>
      </p:graphicFrame>
      <p:sp>
        <p:nvSpPr>
          <p:cNvPr id="3" name="矩形 2"/>
          <p:cNvSpPr/>
          <p:nvPr/>
        </p:nvSpPr>
        <p:spPr>
          <a:xfrm>
            <a:off x="6852790" y="2959448"/>
            <a:ext cx="1532214" cy="492443"/>
          </a:xfrm>
          <a:prstGeom prst="rect">
            <a:avLst/>
          </a:prstGeom>
        </p:spPr>
        <p:txBody>
          <a:bodyPr wrap="none">
            <a:spAutoFit/>
          </a:bodyPr>
          <a:lstStyle/>
          <a:p>
            <a:r>
              <a:rPr lang="en-US" altLang="zh-CN" sz="2600" spc="-90"/>
              <a:t>humorous</a:t>
            </a:r>
            <a:endParaRPr lang="zh-CN" altLang="en-US" sz="2600" spc="-90"/>
          </a:p>
        </p:txBody>
      </p:sp>
      <p:sp>
        <p:nvSpPr>
          <p:cNvPr id="7" name="内容占位符 1"/>
          <p:cNvSpPr>
            <a:spLocks noGrp="1"/>
          </p:cNvSpPr>
          <p:nvPr>
            <p:ph idx="1"/>
          </p:nvPr>
        </p:nvSpPr>
        <p:spPr>
          <a:xfrm>
            <a:off x="360854" y="4077072"/>
            <a:ext cx="11485848" cy="1216743"/>
          </a:xfrm>
        </p:spPr>
        <p:txBody>
          <a:bodyPr/>
          <a:lstStyle/>
          <a:p>
            <a:pPr hangingPunct="0">
              <a:spcAft>
                <a:spcPts val="0"/>
              </a:spcAft>
            </a:pPr>
            <a:r>
              <a:rPr lang="en-US" altLang="zh-CN" sz="26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6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根据第三段中的</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“Chen’s humorous method makes it much easier to understand</a:t>
            </a:r>
            <a:r>
              <a:rPr lang="en-US" altLang="zh-CN" sz="26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可知，此处指陈以幽默的方式讲解历史知识。故填</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humorous</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6007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1124744"/>
          <a:ext cx="11233248" cy="2971800"/>
        </p:xfrm>
        <a:graphic>
          <a:graphicData uri="http://schemas.openxmlformats.org/drawingml/2006/table">
            <a:tbl>
              <a:tblPr firstRow="1" firstCol="1" bandRow="1"/>
              <a:tblGrid>
                <a:gridCol w="1656184">
                  <a:extLst>
                    <a:ext uri="{9D8B030D-6E8A-4147-A177-3AD203B41FA5}">
                      <a16:colId xmlns:a16="http://schemas.microsoft.com/office/drawing/2014/main" val="2736413485"/>
                    </a:ext>
                  </a:extLst>
                </a:gridCol>
                <a:gridCol w="9577064">
                  <a:extLst>
                    <a:ext uri="{9D8B030D-6E8A-4147-A177-3AD203B41FA5}">
                      <a16:colId xmlns:a16="http://schemas.microsoft.com/office/drawing/2014/main" val="841837074"/>
                    </a:ext>
                  </a:extLst>
                </a:gridCol>
              </a:tblGrid>
              <a:tr h="1224136">
                <a:tc>
                  <a:txBody>
                    <a:bodyPr/>
                    <a:lstStyle/>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today</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spcAft>
                          <a:spcPts val="0"/>
                        </a:spcAft>
                      </a:pP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Half</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Hour</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series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Creator</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Chen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Lei</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Erhunzi</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Style</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5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explaining</a:t>
                      </a:r>
                      <a:r>
                        <a:rPr lang="en-US" sz="2600" spc="-5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6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knowledge</a:t>
                      </a:r>
                      <a:r>
                        <a:rPr lang="en-US" sz="2600" spc="-6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6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spc="-6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6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600" spc="-60" baseline="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spc="-60"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sz="2600" u="sng" spc="-60"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spc="-6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spc="-6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way</a:t>
                      </a:r>
                      <a:endParaRPr lang="zh-CN" sz="2600" spc="-6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series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loved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by</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students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3" marR="3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6936245"/>
                  </a:ext>
                </a:extLst>
              </a:tr>
            </a:tbl>
          </a:graphicData>
        </a:graphic>
      </p:graphicFrame>
      <p:sp>
        <p:nvSpPr>
          <p:cNvPr id="5" name="矩形 4"/>
          <p:cNvSpPr/>
          <p:nvPr/>
        </p:nvSpPr>
        <p:spPr>
          <a:xfrm>
            <a:off x="7054730" y="3547138"/>
            <a:ext cx="1056700" cy="492443"/>
          </a:xfrm>
          <a:prstGeom prst="rect">
            <a:avLst/>
          </a:prstGeom>
        </p:spPr>
        <p:txBody>
          <a:bodyPr wrap="none">
            <a:spAutoFit/>
          </a:bodyPr>
          <a:lstStyle/>
          <a:p>
            <a:r>
              <a:rPr lang="en-US" altLang="zh-CN" sz="2600"/>
              <a:t>adults</a:t>
            </a:r>
            <a:endParaRPr lang="zh-CN" altLang="en-US" sz="2600"/>
          </a:p>
        </p:txBody>
      </p:sp>
      <p:sp>
        <p:nvSpPr>
          <p:cNvPr id="6" name="内容占位符 1"/>
          <p:cNvSpPr>
            <a:spLocks noGrp="1"/>
          </p:cNvSpPr>
          <p:nvPr>
            <p:ph idx="1"/>
          </p:nvPr>
        </p:nvSpPr>
        <p:spPr>
          <a:xfrm>
            <a:off x="360854" y="4132372"/>
            <a:ext cx="11485848" cy="1816908"/>
          </a:xfrm>
        </p:spPr>
        <p:txBody>
          <a:bodyPr/>
          <a:lstStyle/>
          <a:p>
            <a:pPr hangingPunct="0">
              <a:spcAft>
                <a:spcPts val="0"/>
              </a:spcAft>
            </a:pPr>
            <a:r>
              <a:rPr lang="en-US" altLang="zh-CN" sz="26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根据第三段中的</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“Interesting, these comics were first made for adults, but they quickly became popular with students</a:t>
            </a:r>
            <a:r>
              <a:rPr lang="en-US" altLang="zh-CN" sz="26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可知，该系列深受学生和成人喜爱。故填</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adults</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2918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1097122"/>
          <a:ext cx="11233248" cy="2377440"/>
        </p:xfrm>
        <a:graphic>
          <a:graphicData uri="http://schemas.openxmlformats.org/drawingml/2006/table">
            <a:tbl>
              <a:tblPr firstRow="1" firstCol="1" bandRow="1"/>
              <a:tblGrid>
                <a:gridCol w="1224136">
                  <a:extLst>
                    <a:ext uri="{9D8B030D-6E8A-4147-A177-3AD203B41FA5}">
                      <a16:colId xmlns:a16="http://schemas.microsoft.com/office/drawing/2014/main" val="2736413485"/>
                    </a:ext>
                  </a:extLst>
                </a:gridCol>
                <a:gridCol w="10009112">
                  <a:extLst>
                    <a:ext uri="{9D8B030D-6E8A-4147-A177-3AD203B41FA5}">
                      <a16:colId xmlns:a16="http://schemas.microsoft.com/office/drawing/2014/main" val="841837074"/>
                    </a:ext>
                  </a:extLst>
                </a:gridCol>
              </a:tblGrid>
              <a:tr h="315654">
                <a:tc>
                  <a:txBody>
                    <a:bodyPr/>
                    <a:lstStyle/>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today</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600"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Oysters</a:t>
                      </a:r>
                      <a:r>
                        <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Shells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Grownups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Hearts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Creator</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Manni</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Style</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healing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through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warm</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funny</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stories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tells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heartwarming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stories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bright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3" marR="3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6936245"/>
                  </a:ext>
                </a:extLst>
              </a:tr>
            </a:tbl>
          </a:graphicData>
        </a:graphic>
      </p:graphicFrame>
      <p:sp>
        <p:nvSpPr>
          <p:cNvPr id="2" name="矩形 1"/>
          <p:cNvSpPr/>
          <p:nvPr/>
        </p:nvSpPr>
        <p:spPr>
          <a:xfrm>
            <a:off x="6131496" y="2343817"/>
            <a:ext cx="925253" cy="492443"/>
          </a:xfrm>
          <a:prstGeom prst="rect">
            <a:avLst/>
          </a:prstGeom>
        </p:spPr>
        <p:txBody>
          <a:bodyPr wrap="none">
            <a:spAutoFit/>
          </a:bodyPr>
          <a:lstStyle/>
          <a:p>
            <a:r>
              <a:rPr lang="en-US" altLang="zh-CN" sz="2600" dirty="0"/>
              <a:t>short</a:t>
            </a:r>
            <a:endParaRPr lang="zh-CN" altLang="en-US" sz="2600" dirty="0"/>
          </a:p>
        </p:txBody>
      </p:sp>
      <p:sp>
        <p:nvSpPr>
          <p:cNvPr id="5" name="内容占位符 1"/>
          <p:cNvSpPr>
            <a:spLocks noGrp="1"/>
          </p:cNvSpPr>
          <p:nvPr>
            <p:ph idx="1"/>
          </p:nvPr>
        </p:nvSpPr>
        <p:spPr>
          <a:xfrm>
            <a:off x="360854" y="3501008"/>
            <a:ext cx="11485848" cy="2417072"/>
          </a:xfrm>
        </p:spPr>
        <p:txBody>
          <a:bodyPr/>
          <a:lstStyle/>
          <a:p>
            <a:pPr hangingPunct="0">
              <a:spcAft>
                <a:spcPts val="0"/>
              </a:spcAft>
            </a:pPr>
            <a:r>
              <a:rPr lang="en-US" altLang="zh-CN" sz="26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6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根据第四段中的</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“Unlike long, complex stories, these are short, warm, and funny tales about everyday life. One example is </a:t>
            </a:r>
            <a:r>
              <a:rPr lang="en-US" altLang="zh-CN" sz="2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Oysters</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Shells</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Grownups</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i="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Hearts</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by Wang </a:t>
            </a:r>
            <a:r>
              <a:rPr lang="en-US" altLang="zh-CN" sz="26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Manni</a:t>
            </a:r>
            <a:r>
              <a:rPr lang="en-US" altLang="zh-CN" sz="26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可知，这类漫画的风格是通过短小、温暖、有趣的故事治愈读者。故填</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short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81992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1097122"/>
          <a:ext cx="11233248" cy="2377440"/>
        </p:xfrm>
        <a:graphic>
          <a:graphicData uri="http://schemas.openxmlformats.org/drawingml/2006/table">
            <a:tbl>
              <a:tblPr firstRow="1" firstCol="1" bandRow="1"/>
              <a:tblGrid>
                <a:gridCol w="1224136">
                  <a:extLst>
                    <a:ext uri="{9D8B030D-6E8A-4147-A177-3AD203B41FA5}">
                      <a16:colId xmlns:a16="http://schemas.microsoft.com/office/drawing/2014/main" val="2736413485"/>
                    </a:ext>
                  </a:extLst>
                </a:gridCol>
                <a:gridCol w="10009112">
                  <a:extLst>
                    <a:ext uri="{9D8B030D-6E8A-4147-A177-3AD203B41FA5}">
                      <a16:colId xmlns:a16="http://schemas.microsoft.com/office/drawing/2014/main" val="841837074"/>
                    </a:ext>
                  </a:extLst>
                </a:gridCol>
              </a:tblGrid>
              <a:tr h="315654">
                <a:tc>
                  <a:txBody>
                    <a:bodyPr/>
                    <a:lstStyle/>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today</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600"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Oysters</a:t>
                      </a:r>
                      <a:r>
                        <a:rPr lang="en-US"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Shells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Grownups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Hearts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Creator</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Manni</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Style</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healing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through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warm</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funny</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stories</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tells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heartwarming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stories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bright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3" marR="3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6936245"/>
                  </a:ext>
                </a:extLst>
              </a:tr>
            </a:tbl>
          </a:graphicData>
        </a:graphic>
      </p:graphicFrame>
      <p:sp>
        <p:nvSpPr>
          <p:cNvPr id="3" name="矩形 2"/>
          <p:cNvSpPr/>
          <p:nvPr/>
        </p:nvSpPr>
        <p:spPr>
          <a:xfrm>
            <a:off x="8917471" y="2936557"/>
            <a:ext cx="1221809" cy="492443"/>
          </a:xfrm>
          <a:prstGeom prst="rect">
            <a:avLst/>
          </a:prstGeom>
        </p:spPr>
        <p:txBody>
          <a:bodyPr wrap="none">
            <a:spAutoFit/>
          </a:bodyPr>
          <a:lstStyle/>
          <a:p>
            <a:r>
              <a:rPr lang="en-US" altLang="zh-CN" sz="2600"/>
              <a:t>colours</a:t>
            </a:r>
            <a:endParaRPr lang="zh-CN" altLang="en-US" sz="2600"/>
          </a:p>
        </p:txBody>
      </p:sp>
      <p:sp>
        <p:nvSpPr>
          <p:cNvPr id="5" name="内容占位符 1"/>
          <p:cNvSpPr>
            <a:spLocks noGrp="1"/>
          </p:cNvSpPr>
          <p:nvPr>
            <p:ph idx="1"/>
          </p:nvPr>
        </p:nvSpPr>
        <p:spPr>
          <a:xfrm>
            <a:off x="334566" y="3474562"/>
            <a:ext cx="11512136" cy="1826646"/>
          </a:xfrm>
        </p:spPr>
        <p:txBody>
          <a:bodyPr/>
          <a:lstStyle/>
          <a:p>
            <a:pPr hangingPunct="0">
              <a:spcAft>
                <a:spcPts val="0"/>
              </a:spcAft>
            </a:pPr>
            <a:r>
              <a:rPr lang="en-US" altLang="zh-CN" sz="26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根据第四段中的</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“Using bright </a:t>
            </a:r>
            <a:r>
              <a:rPr lang="en-US" altLang="zh-CN" sz="26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colours</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it tells 17 stories about love, dreams and courage</a:t>
            </a:r>
            <a:r>
              <a:rPr lang="en-US" altLang="zh-CN" sz="26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可知，此处指用明亮的颜色讲述</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个故事。故填</a:t>
            </a:r>
            <a:r>
              <a:rPr lang="en-US" altLang="zh-CN" sz="26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colours</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54946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980728"/>
          <a:ext cx="11233248" cy="3566160"/>
        </p:xfrm>
        <a:graphic>
          <a:graphicData uri="http://schemas.openxmlformats.org/drawingml/2006/table">
            <a:tbl>
              <a:tblPr firstRow="1" firstCol="1" bandRow="1"/>
              <a:tblGrid>
                <a:gridCol w="1224136">
                  <a:extLst>
                    <a:ext uri="{9D8B030D-6E8A-4147-A177-3AD203B41FA5}">
                      <a16:colId xmlns:a16="http://schemas.microsoft.com/office/drawing/2014/main" val="2736413485"/>
                    </a:ext>
                  </a:extLst>
                </a:gridCol>
                <a:gridCol w="10009112">
                  <a:extLst>
                    <a:ext uri="{9D8B030D-6E8A-4147-A177-3AD203B41FA5}">
                      <a16:colId xmlns:a16="http://schemas.microsoft.com/office/drawing/2014/main" val="841837074"/>
                    </a:ext>
                  </a:extLst>
                </a:gridCol>
              </a:tblGrid>
              <a:tr h="869012">
                <a:tc rowSpan="2">
                  <a:txBody>
                    <a:bodyPr/>
                    <a:lstStyle/>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today</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Challenges</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poor.</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Creating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needs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hard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work</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3" marR="3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6936245"/>
                  </a:ext>
                </a:extLst>
              </a:tr>
              <a:tr h="866550">
                <a:tc vMerge="1">
                  <a:txBody>
                    <a:bodyPr/>
                    <a:lstStyle/>
                    <a:p>
                      <a:endParaRPr lang="zh-CN" altLang="en-US"/>
                    </a:p>
                  </a:txBody>
                  <a:tcPr/>
                </a:tc>
                <a:tc>
                  <a:txBody>
                    <a:bodyPr/>
                    <a:lstStyle/>
                    <a:p>
                      <a:pPr algn="just" hangingPunct="0">
                        <a:lnSpc>
                          <a:spcPct val="150000"/>
                        </a:lnSpc>
                        <a:spcAft>
                          <a:spcPts val="0"/>
                        </a:spcAft>
                      </a:pP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Future</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spcAft>
                          <a:spcPts val="0"/>
                        </a:spcAf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talented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artists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wonderful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works,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future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these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looks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3" marR="3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1633134"/>
                  </a:ext>
                </a:extLst>
              </a:tr>
            </a:tbl>
          </a:graphicData>
        </a:graphic>
      </p:graphicFrame>
      <p:sp>
        <p:nvSpPr>
          <p:cNvPr id="2" name="矩形 1"/>
          <p:cNvSpPr/>
          <p:nvPr/>
        </p:nvSpPr>
        <p:spPr>
          <a:xfrm>
            <a:off x="3701690" y="1647796"/>
            <a:ext cx="851515" cy="492443"/>
          </a:xfrm>
          <a:prstGeom prst="rect">
            <a:avLst/>
          </a:prstGeom>
        </p:spPr>
        <p:txBody>
          <a:bodyPr wrap="none">
            <a:spAutoFit/>
          </a:bodyPr>
          <a:lstStyle/>
          <a:p>
            <a:r>
              <a:rPr lang="en-US" altLang="zh-CN" sz="2600" dirty="0"/>
              <a:t>sales</a:t>
            </a:r>
            <a:endParaRPr lang="zh-CN" altLang="en-US" sz="2600" dirty="0"/>
          </a:p>
        </p:txBody>
      </p:sp>
      <p:sp>
        <p:nvSpPr>
          <p:cNvPr id="6" name="内容占位符 2"/>
          <p:cNvSpPr>
            <a:spLocks noGrp="1"/>
          </p:cNvSpPr>
          <p:nvPr>
            <p:ph idx="1"/>
          </p:nvPr>
        </p:nvSpPr>
        <p:spPr>
          <a:xfrm>
            <a:off x="360854" y="4563876"/>
            <a:ext cx="11485848" cy="1216743"/>
          </a:xfrm>
        </p:spPr>
        <p:txBody>
          <a:bodyPr/>
          <a:lstStyle/>
          <a:p>
            <a:pPr hangingPunct="0">
              <a:spcAft>
                <a:spcPts val="0"/>
              </a:spcAft>
            </a:pPr>
            <a:r>
              <a:rPr lang="en-US" altLang="zh-CN" sz="26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6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根据最后一段中的</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“While these comics are well-loved, they don’t always sell as well as expected</a:t>
            </a:r>
            <a:r>
              <a:rPr lang="en-US" altLang="zh-CN" sz="26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可知，有些漫画销量不佳。故填</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sales</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20100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980728"/>
          <a:ext cx="11233248" cy="3566160"/>
        </p:xfrm>
        <a:graphic>
          <a:graphicData uri="http://schemas.openxmlformats.org/drawingml/2006/table">
            <a:tbl>
              <a:tblPr firstRow="1" firstCol="1" bandRow="1"/>
              <a:tblGrid>
                <a:gridCol w="1224136">
                  <a:extLst>
                    <a:ext uri="{9D8B030D-6E8A-4147-A177-3AD203B41FA5}">
                      <a16:colId xmlns:a16="http://schemas.microsoft.com/office/drawing/2014/main" val="2736413485"/>
                    </a:ext>
                  </a:extLst>
                </a:gridCol>
                <a:gridCol w="10009112">
                  <a:extLst>
                    <a:ext uri="{9D8B030D-6E8A-4147-A177-3AD203B41FA5}">
                      <a16:colId xmlns:a16="http://schemas.microsoft.com/office/drawing/2014/main" val="841837074"/>
                    </a:ext>
                  </a:extLst>
                </a:gridCol>
              </a:tblGrid>
              <a:tr h="869012">
                <a:tc rowSpan="2">
                  <a:txBody>
                    <a:bodyPr/>
                    <a:lstStyle/>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today</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Challenges</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poor.</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Creating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needs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hard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work</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3" marR="3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6936245"/>
                  </a:ext>
                </a:extLst>
              </a:tr>
              <a:tr h="866550">
                <a:tc vMerge="1">
                  <a:txBody>
                    <a:bodyPr/>
                    <a:lstStyle/>
                    <a:p>
                      <a:endParaRPr lang="zh-CN" altLang="en-US"/>
                    </a:p>
                  </a:txBody>
                  <a:tcPr/>
                </a:tc>
                <a:tc>
                  <a:txBody>
                    <a:bodyPr/>
                    <a:lstStyle/>
                    <a:p>
                      <a:pPr algn="just" hangingPunct="0">
                        <a:lnSpc>
                          <a:spcPct val="150000"/>
                        </a:lnSpc>
                        <a:spcAft>
                          <a:spcPts val="0"/>
                        </a:spcAft>
                      </a:pP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Future</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spcAft>
                          <a:spcPts val="0"/>
                        </a:spcAf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talented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artists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wonderful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works,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future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these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looks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3" marR="3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1633134"/>
                  </a:ext>
                </a:extLst>
              </a:tr>
            </a:tbl>
          </a:graphicData>
        </a:graphic>
      </p:graphicFrame>
      <p:sp>
        <p:nvSpPr>
          <p:cNvPr id="3" name="矩形 2"/>
          <p:cNvSpPr/>
          <p:nvPr/>
        </p:nvSpPr>
        <p:spPr>
          <a:xfrm>
            <a:off x="7057188" y="2223860"/>
            <a:ext cx="758541" cy="492443"/>
          </a:xfrm>
          <a:prstGeom prst="rect">
            <a:avLst/>
          </a:prstGeom>
        </p:spPr>
        <p:txBody>
          <a:bodyPr wrap="none">
            <a:spAutoFit/>
          </a:bodyPr>
          <a:lstStyle/>
          <a:p>
            <a:r>
              <a:rPr lang="en-US" altLang="zh-CN" sz="2600"/>
              <a:t>love</a:t>
            </a:r>
            <a:endParaRPr lang="zh-CN" altLang="en-US" sz="2600"/>
          </a:p>
        </p:txBody>
      </p:sp>
      <p:sp>
        <p:nvSpPr>
          <p:cNvPr id="6" name="内容占位符 2"/>
          <p:cNvSpPr txBox="1">
            <a:spLocks/>
          </p:cNvSpPr>
          <p:nvPr/>
        </p:nvSpPr>
        <p:spPr bwMode="auto">
          <a:xfrm>
            <a:off x="351818" y="4562643"/>
            <a:ext cx="11485848" cy="121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根据最后一段中的</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“Most comic book writers stay in this field out of love</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可知，创作需要付出努力与热爱。故填</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love</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4395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980728"/>
          <a:ext cx="11233248" cy="3566160"/>
        </p:xfrm>
        <a:graphic>
          <a:graphicData uri="http://schemas.openxmlformats.org/drawingml/2006/table">
            <a:tbl>
              <a:tblPr firstRow="1" firstCol="1" bandRow="1"/>
              <a:tblGrid>
                <a:gridCol w="1224136">
                  <a:extLst>
                    <a:ext uri="{9D8B030D-6E8A-4147-A177-3AD203B41FA5}">
                      <a16:colId xmlns:a16="http://schemas.microsoft.com/office/drawing/2014/main" val="2736413485"/>
                    </a:ext>
                  </a:extLst>
                </a:gridCol>
                <a:gridCol w="10009112">
                  <a:extLst>
                    <a:ext uri="{9D8B030D-6E8A-4147-A177-3AD203B41FA5}">
                      <a16:colId xmlns:a16="http://schemas.microsoft.com/office/drawing/2014/main" val="841837074"/>
                    </a:ext>
                  </a:extLst>
                </a:gridCol>
              </a:tblGrid>
              <a:tr h="869012">
                <a:tc rowSpan="2">
                  <a:txBody>
                    <a:bodyPr/>
                    <a:lstStyle/>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today</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Challenges</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poor.</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Creating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needs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hard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work</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3" marR="3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6936245"/>
                  </a:ext>
                </a:extLst>
              </a:tr>
              <a:tr h="866550">
                <a:tc vMerge="1">
                  <a:txBody>
                    <a:bodyPr/>
                    <a:lstStyle/>
                    <a:p>
                      <a:endParaRPr lang="zh-CN" altLang="en-US"/>
                    </a:p>
                  </a:txBody>
                  <a:tcPr/>
                </a:tc>
                <a:tc>
                  <a:txBody>
                    <a:bodyPr/>
                    <a:lstStyle/>
                    <a:p>
                      <a:pPr algn="just" hangingPunct="0">
                        <a:lnSpc>
                          <a:spcPct val="150000"/>
                        </a:lnSpc>
                        <a:spcAft>
                          <a:spcPts val="0"/>
                        </a:spcAft>
                      </a:pP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Future</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spcAft>
                          <a:spcPts val="0"/>
                        </a:spcAf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talented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artists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wonderful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works,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future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these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looks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3" marR="3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1633134"/>
                  </a:ext>
                </a:extLst>
              </a:tr>
            </a:tbl>
          </a:graphicData>
        </a:graphic>
      </p:graphicFrame>
      <p:sp>
        <p:nvSpPr>
          <p:cNvPr id="5" name="矩形 4"/>
          <p:cNvSpPr/>
          <p:nvPr/>
        </p:nvSpPr>
        <p:spPr>
          <a:xfrm>
            <a:off x="3707477" y="3952052"/>
            <a:ext cx="1074333" cy="492443"/>
          </a:xfrm>
          <a:prstGeom prst="rect">
            <a:avLst/>
          </a:prstGeom>
        </p:spPr>
        <p:txBody>
          <a:bodyPr wrap="none">
            <a:spAutoFit/>
          </a:bodyPr>
          <a:lstStyle/>
          <a:p>
            <a:r>
              <a:rPr lang="en-US" altLang="zh-CN" sz="2600"/>
              <a:t>bright</a:t>
            </a:r>
            <a:endParaRPr lang="zh-CN" altLang="en-US" sz="2600"/>
          </a:p>
        </p:txBody>
      </p:sp>
      <p:sp>
        <p:nvSpPr>
          <p:cNvPr id="6" name="内容占位符 1"/>
          <p:cNvSpPr>
            <a:spLocks noGrp="1"/>
          </p:cNvSpPr>
          <p:nvPr>
            <p:ph idx="1"/>
          </p:nvPr>
        </p:nvSpPr>
        <p:spPr>
          <a:xfrm>
            <a:off x="360854" y="4581128"/>
            <a:ext cx="11485848" cy="1816908"/>
          </a:xfrm>
        </p:spPr>
        <p:txBody>
          <a:bodyPr/>
          <a:lstStyle/>
          <a:p>
            <a:pPr hangingPunct="0">
              <a:spcAft>
                <a:spcPts val="0"/>
              </a:spcAft>
            </a:pPr>
            <a:r>
              <a:rPr lang="en-US" altLang="zh-CN" sz="26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根据最后一段中的</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with so many talented artists creating wonderful works, it is believed that these meaningful comics will have a bright future in China</a:t>
            </a:r>
            <a:r>
              <a:rPr lang="en-US" altLang="zh-CN" sz="26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可知，这些漫画在中国将有一个光明的未来。故填</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bright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18644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5366096"/>
          </a:xfrm>
          <a:prstGeom prst="rect">
            <a:avLst/>
          </a:prstGeom>
        </p:spPr>
      </p:pic>
      <p:pic>
        <p:nvPicPr>
          <p:cNvPr id="10" name="译文.eps" descr="id:2147487336;FounderCES"/>
          <p:cNvPicPr/>
          <p:nvPr/>
        </p:nvPicPr>
        <p:blipFill>
          <a:blip r:embed="rId3"/>
          <a:stretch>
            <a:fillRect/>
          </a:stretch>
        </p:blipFill>
        <p:spPr>
          <a:xfrm>
            <a:off x="550590" y="3978039"/>
            <a:ext cx="1224136" cy="378439"/>
          </a:xfrm>
          <a:prstGeom prst="rect">
            <a:avLst/>
          </a:prstGeom>
        </p:spPr>
      </p:pic>
      <p:pic>
        <p:nvPicPr>
          <p:cNvPr id="12" name="图片 11"/>
          <p:cNvPicPr>
            <a:picLocks noChangeAspect="1"/>
          </p:cNvPicPr>
          <p:nvPr/>
        </p:nvPicPr>
        <p:blipFill>
          <a:blip r:embed="rId4"/>
          <a:stretch>
            <a:fillRect/>
          </a:stretch>
        </p:blipFill>
        <p:spPr>
          <a:xfrm>
            <a:off x="364633" y="826412"/>
            <a:ext cx="2850254" cy="553993"/>
          </a:xfrm>
          <a:prstGeom prst="rect">
            <a:avLst/>
          </a:prstGeom>
        </p:spPr>
      </p:pic>
      <p:sp>
        <p:nvSpPr>
          <p:cNvPr id="2" name="内容占位符 1"/>
          <p:cNvSpPr>
            <a:spLocks noGrp="1"/>
          </p:cNvSpPr>
          <p:nvPr>
            <p:ph idx="1"/>
          </p:nvPr>
        </p:nvSpPr>
        <p:spPr>
          <a:xfrm>
            <a:off x="360854" y="1187877"/>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But with so many talented artists creating wonderful works, it is believed that these meaningful comics will have a bright future in China.</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但是</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随着这么多才华横溢的艺术家创作出优秀的作品</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人们相信这些有意义的漫画在中国将有一个光明的未来</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734549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380238" y="2204864"/>
            <a:ext cx="5429936" cy="684295"/>
          </a:xfrm>
          <a:prstGeom prst="rect">
            <a:avLst/>
          </a:prstGeom>
        </p:spPr>
      </p:pic>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487207" y="760634"/>
            <a:ext cx="11259127" cy="1396071"/>
          </a:xfrm>
          <a:prstGeom prst="rect">
            <a:avLst/>
          </a:prstGeom>
        </p:spPr>
      </p:pic>
      <p:pic>
        <p:nvPicPr>
          <p:cNvPr id="4" name="图片 3"/>
          <p:cNvPicPr>
            <a:picLocks noChangeAspect="1"/>
          </p:cNvPicPr>
          <p:nvPr/>
        </p:nvPicPr>
        <p:blipFill>
          <a:blip r:embed="rId4"/>
          <a:stretch>
            <a:fillRect/>
          </a:stretch>
        </p:blipFill>
        <p:spPr>
          <a:xfrm>
            <a:off x="550590" y="2987377"/>
            <a:ext cx="3024336" cy="790377"/>
          </a:xfrm>
          <a:prstGeom prst="rect">
            <a:avLst/>
          </a:prstGeom>
        </p:spPr>
      </p:pic>
      <p:sp>
        <p:nvSpPr>
          <p:cNvPr id="5" name="内容占位符 2"/>
          <p:cNvSpPr>
            <a:spLocks noGrp="1"/>
          </p:cNvSpPr>
          <p:nvPr>
            <p:ph idx="1"/>
          </p:nvPr>
        </p:nvSpPr>
        <p:spPr>
          <a:xfrm>
            <a:off x="360854" y="2931909"/>
            <a:ext cx="11485848" cy="2585323"/>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介绍了漫画在中国越来越受欢迎的原因和创作者的努力及坚守</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成就了中国的漫画市场</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802334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2672922"/>
          </a:xfrm>
          <a:prstGeom prst="rect">
            <a:avLst/>
          </a:prstGeom>
        </p:spPr>
      </p:pic>
      <p:pic>
        <p:nvPicPr>
          <p:cNvPr id="7" name="分析.eps" descr="id:2147487343;FounderCES"/>
          <p:cNvPicPr/>
          <p:nvPr/>
        </p:nvPicPr>
        <p:blipFill>
          <a:blip r:embed="rId3"/>
          <a:stretch>
            <a:fillRect/>
          </a:stretch>
        </p:blipFill>
        <p:spPr>
          <a:xfrm>
            <a:off x="498522" y="1234256"/>
            <a:ext cx="1250325" cy="386536"/>
          </a:xfrm>
          <a:prstGeom prst="rect">
            <a:avLst/>
          </a:prstGeom>
        </p:spPr>
      </p:pic>
      <p:sp>
        <p:nvSpPr>
          <p:cNvPr id="2" name="内容占位符 1"/>
          <p:cNvSpPr>
            <a:spLocks noGrp="1"/>
          </p:cNvSpPr>
          <p:nvPr>
            <p:ph idx="1"/>
          </p:nvPr>
        </p:nvSpPr>
        <p:spPr>
          <a:xfrm>
            <a:off x="360854" y="908720"/>
            <a:ext cx="11485848" cy="2480166"/>
          </a:xfrm>
        </p:spPr>
        <p:txBody>
          <a:bodyPr/>
          <a:lstStyle/>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that</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引导的是宾语从句；</a:t>
            </a:r>
            <a:r>
              <a:rPr lang="en-US" altLang="zh-CN">
                <a:latin typeface="Times New Roman" panose="02020603050405020304" pitchFamily="18" charset="0"/>
                <a:ea typeface="宋体" panose="02010600030101010101" pitchFamily="2" charset="-122"/>
                <a:cs typeface="Times New Roman" panose="02020603050405020304" pitchFamily="18" charset="0"/>
              </a:rPr>
              <a:t>But with so many talented artists creating wonderful works</a:t>
            </a:r>
            <a:r>
              <a:rPr lang="zh-CN" altLang="zh-CN">
                <a:latin typeface="Times New Roman" panose="02020603050405020304" pitchFamily="18" charset="0"/>
                <a:ea typeface="宋体" panose="02010600030101010101" pitchFamily="2" charset="-122"/>
                <a:cs typeface="Times New Roman" panose="02020603050405020304" pitchFamily="18" charset="0"/>
              </a:rPr>
              <a:t>是介词短语作方式状语</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278311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recent years, some comics have become popular in China. Among them, those covering science, history, psychology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心理学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traditional Chinese culture have developed the largest. These comics are not only funny but also helpful to people’s lives.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8326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great example is the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Half</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Comics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series. It was created by Chen Lei, whose pen name is Erhunzi. While working as a car designer in Shanghai, Chen began creating comics filled with jokes and creative metaphors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based on historical facts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700628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 when explaining the seven states during the Warring States period, he compared them to seven students in a class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student, Qin, was so strong that he looked down on the others, and the other six teamed up against him.</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545300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Interestingly, these comics were first made for adults, but they quickly became popular with students. History may seem challenging or boring to many children, but Chen’s humorous method makes it much easier to understand. Now his series has grown to 47 volumes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over 20 million copies sold so far.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833049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973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 popular style is “healing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治愈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comics”. Unlike long, complex stories, these are short, warm, and funny tales about everyday life. One example is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Oysters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Shells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Grownups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Wang Manni. Using bright colours, it tells 17 stories about love, dreams and courage. These stories offer comfort to readers and help them find strength to face life’s ups and downs.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604965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these comics are well-loved, they don’t always sell as well as expected. Most comic book writers stay in this field out of love. Creating these comics is difficult and costly. But with so many talented artists creating wonderful works, it is believed that these meaningful comics will have a bright future in China.</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159909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478582" y="836712"/>
          <a:ext cx="11233248" cy="2763926"/>
        </p:xfrm>
        <a:graphic>
          <a:graphicData uri="http://schemas.openxmlformats.org/drawingml/2006/table">
            <a:tbl>
              <a:tblPr firstRow="1" firstCol="1" bandRow="1"/>
              <a:tblGrid>
                <a:gridCol w="1656184">
                  <a:extLst>
                    <a:ext uri="{9D8B030D-6E8A-4147-A177-3AD203B41FA5}">
                      <a16:colId xmlns:a16="http://schemas.microsoft.com/office/drawing/2014/main" val="2736413485"/>
                    </a:ext>
                  </a:extLst>
                </a:gridCol>
                <a:gridCol w="9577064">
                  <a:extLst>
                    <a:ext uri="{9D8B030D-6E8A-4147-A177-3AD203B41FA5}">
                      <a16:colId xmlns:a16="http://schemas.microsoft.com/office/drawing/2014/main" val="841837074"/>
                    </a:ext>
                  </a:extLst>
                </a:gridCol>
              </a:tblGrid>
              <a:tr h="2763926">
                <a:tc>
                  <a:txBody>
                    <a:bodyPr/>
                    <a:lstStyle/>
                    <a:p>
                      <a:pPr algn="just"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comics</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today</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3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Trend</a:t>
                      </a:r>
                      <a:r>
                        <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趋势</a:t>
                      </a:r>
                      <a:r>
                        <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spcAft>
                          <a:spcPts val="0"/>
                        </a:spcAft>
                      </a:pPr>
                      <a:r>
                        <a:rPr lang="en-US" sz="3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They</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becoming</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sz="36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3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different</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topics,</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they</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aren</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just</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3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6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sz="36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3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3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3" marR="33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6936245"/>
                  </a:ext>
                </a:extLst>
              </a:tr>
            </a:tbl>
          </a:graphicData>
        </a:graphic>
      </p:graphicFrame>
      <p:sp>
        <p:nvSpPr>
          <p:cNvPr id="2" name="矩形 1"/>
          <p:cNvSpPr/>
          <p:nvPr/>
        </p:nvSpPr>
        <p:spPr>
          <a:xfrm>
            <a:off x="6120331" y="1849568"/>
            <a:ext cx="1749197" cy="646331"/>
          </a:xfrm>
          <a:prstGeom prst="rect">
            <a:avLst/>
          </a:prstGeom>
        </p:spPr>
        <p:txBody>
          <a:bodyPr wrap="none">
            <a:spAutoFit/>
          </a:bodyPr>
          <a:lstStyle/>
          <a:p>
            <a:r>
              <a:rPr lang="en-US" altLang="zh-CN" sz="3600"/>
              <a:t>popular</a:t>
            </a:r>
            <a:endParaRPr lang="zh-CN" altLang="en-US"/>
          </a:p>
        </p:txBody>
      </p:sp>
      <p:sp>
        <p:nvSpPr>
          <p:cNvPr id="5" name="内容占位符 1"/>
          <p:cNvSpPr>
            <a:spLocks noGrp="1"/>
          </p:cNvSpPr>
          <p:nvPr>
            <p:ph idx="1"/>
          </p:nvPr>
        </p:nvSpPr>
        <p:spPr>
          <a:xfrm>
            <a:off x="360854" y="3600638"/>
            <a:ext cx="11485848" cy="2585323"/>
          </a:xfrm>
        </p:spPr>
        <p:txBody>
          <a:bodyPr/>
          <a:lstStyle/>
          <a:p>
            <a:pPr hangingPunct="0">
              <a:spcAft>
                <a:spcPts val="0"/>
              </a:spcAft>
            </a:pPr>
            <a:r>
              <a:rPr lang="en-US" altLang="zh-CN"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根据第一段中的</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recent years, some comics have become popular in China</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可知，它们在中国正变得流行。故填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popular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13968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1042</TotalTime>
  <Words>1103</Words>
  <Application>Microsoft Office PowerPoint</Application>
  <PresentationFormat>自定义</PresentationFormat>
  <Paragraphs>105</Paragraphs>
  <Slides>20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20</vt:i4>
      </vt:variant>
    </vt:vector>
  </HeadingPairs>
  <TitlesOfParts>
    <vt:vector size="29"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929</cp:revision>
  <dcterms:created xsi:type="dcterms:W3CDTF">2020-11-06T05:24:00Z</dcterms:created>
  <dcterms:modified xsi:type="dcterms:W3CDTF">2025-09-13T09:58:42Z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